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7"/>
  </p:notesMasterIdLst>
  <p:sldIdLst>
    <p:sldId id="256" r:id="rId2"/>
    <p:sldId id="257" r:id="rId3"/>
    <p:sldId id="295" r:id="rId4"/>
    <p:sldId id="294" r:id="rId5"/>
    <p:sldId id="292" r:id="rId6"/>
    <p:sldId id="259" r:id="rId7"/>
    <p:sldId id="260" r:id="rId8"/>
    <p:sldId id="299" r:id="rId9"/>
    <p:sldId id="30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96" r:id="rId29"/>
    <p:sldId id="297" r:id="rId30"/>
    <p:sldId id="280" r:id="rId31"/>
    <p:sldId id="301" r:id="rId32"/>
    <p:sldId id="303" r:id="rId33"/>
    <p:sldId id="302" r:id="rId34"/>
    <p:sldId id="304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305" r:id="rId46"/>
  </p:sldIdLst>
  <p:sldSz cx="9144000" cy="5143500" type="screen16x9"/>
  <p:notesSz cx="6858000" cy="9144000"/>
  <p:embeddedFontLst>
    <p:embeddedFont>
      <p:font typeface="Roboto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CCFFCC"/>
    <a:srgbClr val="99FF99"/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A25442B-8716-42C6-94E9-A3D14114B225}">
  <a:tblStyle styleId="{CA25442B-8716-42C6-94E9-A3D14114B2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02" y="2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9b1b87df4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9b1b87df4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9b1b87df48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9b1b87df48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9b1b87df4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9b1b87df4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9b1b87df48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9b1b87df48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9b1b87df48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9b1b87df48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9b1b87df48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9b1b87df48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9b1b87df4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9b1b87df4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9b1b87df48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9b1b87df48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9b1b87df48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9b1b87df48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9b1b87df48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9b1b87df48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9aba691262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9aba691262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b1b87df48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9b1b87df48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b1b87df4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b1b87df4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9b1b87df48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9b1b87df48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9b1b87df4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9b1b87df4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9b1b87df48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9b1b87df48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9b1b87df48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9b1b87df48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9b1b87df48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9b1b87df48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556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1b87df48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1b87df48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32740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12786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87006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1476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521552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9b1b87df48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9b1b87df48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127860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9b1b87df48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9b1b87df48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9b1b87df48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9b1b87df48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9b1b87df48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9b1b87df48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9b1b87df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9b1b87df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9b1b87df48_0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9b1b87df48_0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4248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9b1b87df48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9b1b87df48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9b1b87df48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9b1b87df48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9b1b87df48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9b1b87df48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9b1b87df48_0_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9b1b87df48_0_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9b1b87df48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9b1b87df48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9b1b87df48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9b1b87df48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1979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9b1b87df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9b1b87df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5247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9b1b87df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9b1b87df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7952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9b1b87df48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9b1b87df48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265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Leads de Plano de Saúde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Instâncias do dataset e seus atributos</a:t>
            </a:r>
            <a:endParaRPr/>
          </a:p>
        </p:txBody>
      </p:sp>
      <p:graphicFrame>
        <p:nvGraphicFramePr>
          <p:cNvPr id="117" name="Google Shape;117;p18"/>
          <p:cNvGraphicFramePr/>
          <p:nvPr/>
        </p:nvGraphicFramePr>
        <p:xfrm>
          <a:off x="311700" y="1654475"/>
          <a:ext cx="8343900" cy="2974023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09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3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7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Variable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% of NaN values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Dtype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City_Code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Code for the City of the customers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Region_Code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Code for the Region of the customers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Accomodation_Type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Reco_Insurance_Type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Joint or Individual type for the recommended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Upper_Age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Maximum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Lower_Age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Is_Spouse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If the customers are married to each other (in case of joint insurance)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Health_Indicator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values for health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22.97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Holding_Policy_Duration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Duration (in years) of holding policy (a policy that customer has already subscribed to with the company)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39.79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39.79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Premium for the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Verificação de balanceamento do </a:t>
            </a:r>
            <a:r>
              <a:rPr lang="pt-BR" dirty="0" err="1"/>
              <a:t>target</a:t>
            </a:r>
            <a:endParaRPr dirty="0"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Nota-se que a base é desbalanceada.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dirty="0"/>
              <a:t>Será necessário adotar estratégias para lidar com essa característica do </a:t>
            </a:r>
            <a:r>
              <a:rPr lang="pt-BR" dirty="0" err="1"/>
              <a:t>dataset</a:t>
            </a:r>
            <a:r>
              <a:rPr lang="pt-BR" dirty="0"/>
              <a:t>.</a:t>
            </a:r>
            <a:endParaRPr dirty="0"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0" y="1866650"/>
            <a:ext cx="4171951" cy="266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4294967295"/>
          </p:nvPr>
        </p:nvSpPr>
        <p:spPr>
          <a:xfrm>
            <a:off x="5203300" y="12299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Entre as variáveis numéricas, a que apresenta maior correlação com o target (Response) é a </a:t>
            </a:r>
            <a:r>
              <a:rPr lang="pt-BR">
                <a:solidFill>
                  <a:schemeClr val="accent4"/>
                </a:solidFill>
              </a:rPr>
              <a:t>categoria da apólice recomenda</a:t>
            </a:r>
            <a:r>
              <a:rPr lang="pt-BR"/>
              <a:t> (Reco_Policy_Cat)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l="1739"/>
          <a:stretch/>
        </p:blipFill>
        <p:spPr>
          <a:xfrm>
            <a:off x="311700" y="1094675"/>
            <a:ext cx="4433476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 rotWithShape="1">
          <a:blip r:embed="rId3">
            <a:alphaModFix/>
          </a:blip>
          <a:srcRect l="3081"/>
          <a:stretch/>
        </p:blipFill>
        <p:spPr>
          <a:xfrm>
            <a:off x="0" y="1159550"/>
            <a:ext cx="5015176" cy="382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>
            <a:spLocks noGrp="1"/>
          </p:cNvSpPr>
          <p:nvPr>
            <p:ph type="body" idx="4294967295"/>
          </p:nvPr>
        </p:nvSpPr>
        <p:spPr>
          <a:xfrm>
            <a:off x="5203300" y="12299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Utilização da matriz de correlação PhiK para encontrar possíveis correlações nas variáveis categóricas.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de correlação</a:t>
            </a: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4294967295"/>
          </p:nvPr>
        </p:nvSpPr>
        <p:spPr>
          <a:xfrm>
            <a:off x="7279500" y="1229975"/>
            <a:ext cx="15528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Verificação de significância estatística das features  e da  correlação global</a:t>
            </a:r>
            <a:endParaRPr/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550" y="1076225"/>
            <a:ext cx="4898502" cy="3747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3"/>
          <p:cNvPicPr preferRelativeResize="0"/>
          <p:nvPr/>
        </p:nvPicPr>
        <p:blipFill rotWithShape="1">
          <a:blip r:embed="rId4">
            <a:alphaModFix/>
          </a:blip>
          <a:srcRect l="1894" r="5255" b="5802"/>
          <a:stretch/>
        </p:blipFill>
        <p:spPr>
          <a:xfrm>
            <a:off x="4889950" y="1187950"/>
            <a:ext cx="2373850" cy="311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City_code</a:t>
            </a:r>
            <a:endParaRPr/>
          </a:p>
        </p:txBody>
      </p:sp>
      <p:pic>
        <p:nvPicPr>
          <p:cNvPr id="158" name="Google Shape;158;p24"/>
          <p:cNvPicPr preferRelativeResize="0"/>
          <p:nvPr/>
        </p:nvPicPr>
        <p:blipFill rotWithShape="1">
          <a:blip r:embed="rId3">
            <a:alphaModFix/>
          </a:blip>
          <a:srcRect t="2066"/>
          <a:stretch/>
        </p:blipFill>
        <p:spPr>
          <a:xfrm>
            <a:off x="152400" y="1560775"/>
            <a:ext cx="8839199" cy="268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Health_Indicator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638" y="1530775"/>
            <a:ext cx="8680724" cy="269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Holding_Policy_Duration</a:t>
            </a:r>
            <a:endParaRPr/>
          </a:p>
        </p:txBody>
      </p:sp>
      <p:pic>
        <p:nvPicPr>
          <p:cNvPr id="170" name="Google Shape;170;p26"/>
          <p:cNvPicPr preferRelativeResize="0"/>
          <p:nvPr/>
        </p:nvPicPr>
        <p:blipFill rotWithShape="1">
          <a:blip r:embed="rId3">
            <a:alphaModFix/>
          </a:blip>
          <a:srcRect t="3044"/>
          <a:stretch/>
        </p:blipFill>
        <p:spPr>
          <a:xfrm>
            <a:off x="152400" y="1560775"/>
            <a:ext cx="8839199" cy="2728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Region_Code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00FF00"/>
              </a:highlight>
            </a:endParaRPr>
          </a:p>
        </p:txBody>
      </p:sp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2150" y="1542862"/>
            <a:ext cx="6759700" cy="342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Descrição do problema</a:t>
            </a:r>
            <a:endParaRPr sz="2755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Lower_Age</a:t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488" y="1436825"/>
            <a:ext cx="6445024" cy="350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Upper_Age</a:t>
            </a:r>
            <a:endParaRPr/>
          </a:p>
        </p:txBody>
      </p:sp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26" y="1408825"/>
            <a:ext cx="6477748" cy="354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Reco_Policy_Cat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 rotWithShape="1">
          <a:blip r:embed="rId3">
            <a:alphaModFix/>
          </a:blip>
          <a:srcRect t="1883"/>
          <a:stretch/>
        </p:blipFill>
        <p:spPr>
          <a:xfrm>
            <a:off x="1375825" y="1469575"/>
            <a:ext cx="6392351" cy="3490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Distribuição das variáveis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Reco_Policy_Premium</a:t>
            </a:r>
            <a:endParaRPr/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413" y="1376363"/>
            <a:ext cx="6505175" cy="36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Reco_Policy_Premium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Outliers</a:t>
            </a:r>
            <a:endParaRPr/>
          </a:p>
        </p:txBody>
      </p:sp>
      <p:pic>
        <p:nvPicPr>
          <p:cNvPr id="206" name="Google Shape;206;p32"/>
          <p:cNvPicPr preferRelativeResize="0"/>
          <p:nvPr/>
        </p:nvPicPr>
        <p:blipFill rotWithShape="1">
          <a:blip r:embed="rId3">
            <a:alphaModFix/>
          </a:blip>
          <a:srcRect l="2629"/>
          <a:stretch/>
        </p:blipFill>
        <p:spPr>
          <a:xfrm>
            <a:off x="0" y="1661725"/>
            <a:ext cx="5256399" cy="241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2"/>
          <p:cNvSpPr txBox="1">
            <a:spLocks noGrp="1"/>
          </p:cNvSpPr>
          <p:nvPr>
            <p:ph type="body" idx="4294967295"/>
          </p:nvPr>
        </p:nvSpPr>
        <p:spPr>
          <a:xfrm>
            <a:off x="5203300" y="1534775"/>
            <a:ext cx="3629100" cy="333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Primeiro quartil: </a:t>
            </a:r>
            <a:r>
              <a:rPr lang="pt-BR"/>
              <a:t>18096.0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Terceiro quartil: </a:t>
            </a:r>
            <a:r>
              <a:rPr lang="pt-BR"/>
              <a:t>9248.0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Interquartil range: </a:t>
            </a:r>
            <a:r>
              <a:rPr lang="pt-BR"/>
              <a:t>8848.0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 Limite inferior:</a:t>
            </a:r>
            <a:r>
              <a:rPr lang="pt-BR"/>
              <a:t> -4024.0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b="1"/>
              <a:t>Limite superior: </a:t>
            </a:r>
            <a:r>
              <a:rPr lang="pt-BR"/>
              <a:t>31368.0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Existem 821 outliers em Reco_Policy_Premium, representando 1.61% dos valores, ou seja, uma quantidade significativa.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O treinamento pode apresentar melhores resultados se for realizada a </a:t>
            </a:r>
            <a:r>
              <a:rPr lang="pt-BR" b="1"/>
              <a:t>remoção</a:t>
            </a:r>
            <a:r>
              <a:rPr lang="pt-BR"/>
              <a:t> ou ao tentar </a:t>
            </a:r>
            <a:r>
              <a:rPr lang="pt-BR" b="1"/>
              <a:t>redimensionalização</a:t>
            </a:r>
            <a:r>
              <a:rPr lang="pt-BR"/>
              <a:t> da feature.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Mensuração das variáveis categóricas</a:t>
            </a:r>
            <a:endParaRPr/>
          </a:p>
        </p:txBody>
      </p:sp>
      <p:pic>
        <p:nvPicPr>
          <p:cNvPr id="213" name="Google Shape;21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5839"/>
            <a:ext cx="9144000" cy="29414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Mensuração das variáveis categóricas</a:t>
            </a:r>
            <a:endParaRPr/>
          </a:p>
        </p:txBody>
      </p:sp>
      <p:pic>
        <p:nvPicPr>
          <p:cNvPr id="219" name="Google Shape;2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826" y="1444950"/>
            <a:ext cx="9187651" cy="286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 err="1"/>
              <a:t>Holding_Policy_Duration</a:t>
            </a:r>
            <a:r>
              <a:rPr lang="pt-BR" sz="1400" dirty="0"/>
              <a:t> é, na verdade, uma variável numérica discreta. o Pandas o interpreta como objeto pois há uma </a:t>
            </a:r>
            <a:r>
              <a:rPr lang="pt-BR" sz="1400" dirty="0" err="1"/>
              <a:t>string</a:t>
            </a:r>
            <a:r>
              <a:rPr lang="pt-BR" sz="1400" dirty="0"/>
              <a:t> "14+".</a:t>
            </a: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67455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exploratória de dados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conclusões</a:t>
            </a:r>
            <a:endParaRPr/>
          </a:p>
        </p:txBody>
      </p:sp>
      <p:sp>
        <p:nvSpPr>
          <p:cNvPr id="225" name="Google Shape;225;p35"/>
          <p:cNvSpPr txBox="1">
            <a:spLocks noGrp="1"/>
          </p:cNvSpPr>
          <p:nvPr>
            <p:ph type="body" idx="4294967295"/>
          </p:nvPr>
        </p:nvSpPr>
        <p:spPr>
          <a:xfrm>
            <a:off x="311700" y="1610975"/>
            <a:ext cx="84630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Não há diferenças significativas entre o número de respostas e os valores das variáveis nos dados categóricos.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 err="1"/>
              <a:t>Holding_Policy_Duration</a:t>
            </a:r>
            <a:r>
              <a:rPr lang="pt-BR" sz="1400" dirty="0"/>
              <a:t> é, na verdade, uma variável numérica discreta. o Pandas o interpreta como objeto pois há uma </a:t>
            </a:r>
            <a:r>
              <a:rPr lang="pt-BR" sz="1400" dirty="0" err="1"/>
              <a:t>string</a:t>
            </a:r>
            <a:r>
              <a:rPr lang="pt-BR" sz="1400" dirty="0"/>
              <a:t> "14+". </a:t>
            </a:r>
            <a:endParaRPr sz="1400" dirty="0"/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400" dirty="0"/>
          </a:p>
          <a:p>
            <a:pPr marL="457200" lvl="0" indent="-317500" algn="l" rtl="0">
              <a:spcBef>
                <a:spcPts val="1100"/>
              </a:spcBef>
              <a:spcAft>
                <a:spcPts val="0"/>
              </a:spcAft>
              <a:buSzPts val="1400"/>
              <a:buChar char="●"/>
            </a:pPr>
            <a:r>
              <a:rPr lang="pt-BR" sz="1400" dirty="0"/>
              <a:t>Os valores </a:t>
            </a:r>
            <a:r>
              <a:rPr lang="pt-BR" sz="1400" dirty="0" err="1"/>
              <a:t>Health_Indicator</a:t>
            </a:r>
            <a:r>
              <a:rPr lang="pt-BR" sz="1400" dirty="0"/>
              <a:t> são distribuídos de forma desigual.</a:t>
            </a: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2159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44" dirty="0"/>
              <a:t>Fonte: </a:t>
            </a:r>
            <a:r>
              <a:rPr lang="pt-BR" sz="1644" dirty="0" err="1"/>
              <a:t>Kaggle</a:t>
            </a:r>
            <a:endParaRPr sz="1644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11700" y="1889633"/>
            <a:ext cx="8463000" cy="3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Uma apólice de seguro de saúde é recomendada a um potencial cliente quando ele acessa um site de seguros.</a:t>
            </a: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0901013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 err="1"/>
              <a:t>Encoding</a:t>
            </a:r>
            <a:r>
              <a:rPr lang="pt-BR" sz="1100" b="1" dirty="0"/>
              <a:t> de </a:t>
            </a:r>
            <a:r>
              <a:rPr lang="pt-BR" sz="1100" b="1" dirty="0" err="1"/>
              <a:t>features</a:t>
            </a:r>
            <a:r>
              <a:rPr lang="pt-BR" sz="1100" b="1" dirty="0"/>
              <a:t> binárias: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Is_Spouse</a:t>
            </a:r>
            <a:r>
              <a:rPr lang="pt-BR" sz="1100" dirty="0"/>
              <a:t>: Yes/No →1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Reco_Insurance_Type</a:t>
            </a:r>
            <a:r>
              <a:rPr lang="pt-BR" sz="1100" dirty="0"/>
              <a:t>: Individual/Joint → 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Accomodation_Type</a:t>
            </a:r>
            <a:r>
              <a:rPr lang="pt-BR" sz="1100" dirty="0"/>
              <a:t>: </a:t>
            </a:r>
            <a:r>
              <a:rPr lang="pt-BR" sz="1100" dirty="0" err="1"/>
              <a:t>Owned</a:t>
            </a:r>
            <a:r>
              <a:rPr lang="pt-BR" sz="1100" dirty="0"/>
              <a:t>/</a:t>
            </a:r>
            <a:r>
              <a:rPr lang="pt-BR" sz="1100" dirty="0" err="1"/>
              <a:t>Rented</a:t>
            </a:r>
            <a:r>
              <a:rPr lang="pt-BR" sz="1100" dirty="0"/>
              <a:t> → 0 / 1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 dirty="0" err="1"/>
              <a:t>Encoding</a:t>
            </a:r>
            <a:r>
              <a:rPr lang="pt-BR" sz="1100" b="1" dirty="0"/>
              <a:t> de </a:t>
            </a:r>
            <a:r>
              <a:rPr lang="pt-BR" sz="1100" b="1" dirty="0" err="1"/>
              <a:t>features</a:t>
            </a:r>
            <a:r>
              <a:rPr lang="pt-BR" sz="1100" b="1" dirty="0"/>
              <a:t> binárias: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Is_Spouse</a:t>
            </a:r>
            <a:r>
              <a:rPr lang="pt-BR" sz="1100" dirty="0"/>
              <a:t>: Yes/No →1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Reco_Insurance_Type</a:t>
            </a:r>
            <a:r>
              <a:rPr lang="pt-BR" sz="1100" dirty="0"/>
              <a:t>: Individual/Joint → 1 / 0</a:t>
            </a:r>
            <a:endParaRPr sz="11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 err="1"/>
              <a:t>Accomodation_Type</a:t>
            </a:r>
            <a:r>
              <a:rPr lang="pt-BR" sz="1100" dirty="0"/>
              <a:t>: </a:t>
            </a:r>
            <a:r>
              <a:rPr lang="pt-BR" sz="1100" dirty="0" err="1"/>
              <a:t>Owned</a:t>
            </a:r>
            <a:r>
              <a:rPr lang="pt-BR" sz="1100" dirty="0"/>
              <a:t>/</a:t>
            </a:r>
            <a:r>
              <a:rPr lang="pt-BR" sz="1100" dirty="0" err="1"/>
              <a:t>Rented</a:t>
            </a:r>
            <a:r>
              <a:rPr lang="pt-BR" sz="1100" dirty="0"/>
              <a:t> → 0 / 1</a:t>
            </a:r>
            <a:endParaRPr sz="11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 b="1" dirty="0" err="1"/>
              <a:t>Feature</a:t>
            </a:r>
            <a:r>
              <a:rPr lang="pt-BR" sz="1100" b="1" dirty="0"/>
              <a:t> </a:t>
            </a:r>
            <a:r>
              <a:rPr lang="pt-BR" sz="1100" b="1" dirty="0" err="1"/>
              <a:t>engineer</a:t>
            </a:r>
            <a:r>
              <a:rPr lang="pt-BR" sz="1100" b="1" dirty="0"/>
              <a:t>: </a:t>
            </a:r>
            <a:endParaRPr sz="11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100" dirty="0"/>
              <a:t>Criação de uma nova </a:t>
            </a:r>
            <a:r>
              <a:rPr lang="pt-BR" sz="1100" dirty="0" err="1"/>
              <a:t>feature</a:t>
            </a:r>
            <a:r>
              <a:rPr lang="pt-BR" sz="1100" dirty="0"/>
              <a:t> chamada </a:t>
            </a:r>
            <a:r>
              <a:rPr lang="pt-BR" sz="1100" dirty="0" err="1"/>
              <a:t>Age_Gap</a:t>
            </a:r>
            <a:r>
              <a:rPr lang="pt-BR" sz="1100" dirty="0"/>
              <a:t> </a:t>
            </a:r>
            <a:endParaRPr sz="1100" dirty="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100" dirty="0" err="1"/>
              <a:t>Age_Gap</a:t>
            </a:r>
            <a:r>
              <a:rPr lang="pt-BR" sz="1100" dirty="0"/>
              <a:t> = </a:t>
            </a:r>
            <a:r>
              <a:rPr lang="pt-BR" sz="1100" dirty="0" err="1"/>
              <a:t>Upper_age</a:t>
            </a:r>
            <a:r>
              <a:rPr lang="pt-BR" sz="1100" dirty="0"/>
              <a:t> - </a:t>
            </a:r>
            <a:r>
              <a:rPr lang="pt-BR" sz="1100" dirty="0" err="1"/>
              <a:t>Lower_Age</a:t>
            </a:r>
            <a:endParaRPr sz="1100" dirty="0"/>
          </a:p>
        </p:txBody>
      </p:sp>
    </p:spTree>
    <p:extLst>
      <p:ext uri="{BB962C8B-B14F-4D97-AF65-F5344CB8AC3E}">
        <p14:creationId xmlns:p14="http://schemas.microsoft.com/office/powerpoint/2010/main" val="2316368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/>
              <a:t>Encoding de features binárias: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Is_Spouse: Yes/No →1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Reco_Insurance_Type: Individual/Joint → 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Accomodation_Type: Owned/Rented → 0 / 1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Feature engineer: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Criação de uma nova feature chamada Age_Gap </a:t>
            </a:r>
            <a:endParaRPr sz="180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/>
              <a:t>Age_Gap = Upper_age - Lower_Age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Dados nulos: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Holding_Policy_Type: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Holding_Policy_Duration: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Health_Indicator: Nulo → Moda</a:t>
            </a:r>
            <a:endParaRPr sz="18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/>
              <a:t>Tipo de dado: </a:t>
            </a:r>
            <a:endParaRPr sz="120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Holding_Policy_Duration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 </a:t>
            </a:r>
            <a:endParaRPr sz="120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dirty="0"/>
              <a:t>Transformação "14+" →"15"</a:t>
            </a:r>
            <a:endParaRPr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City_Code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</a:t>
            </a:r>
            <a:endParaRPr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Reco_Policy_Premium</a:t>
            </a:r>
            <a:r>
              <a:rPr lang="pt-BR" sz="1200" dirty="0"/>
              <a:t>: float64 → int64</a:t>
            </a:r>
          </a:p>
        </p:txBody>
      </p:sp>
    </p:spTree>
    <p:extLst>
      <p:ext uri="{BB962C8B-B14F-4D97-AF65-F5344CB8AC3E}">
        <p14:creationId xmlns:p14="http://schemas.microsoft.com/office/powerpoint/2010/main" val="21394683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 err="1"/>
              <a:t>Encoding</a:t>
            </a:r>
            <a:r>
              <a:rPr lang="pt-BR" sz="1800" b="1" dirty="0"/>
              <a:t> de </a:t>
            </a:r>
            <a:r>
              <a:rPr lang="pt-BR" sz="1800" b="1" dirty="0" err="1"/>
              <a:t>features</a:t>
            </a:r>
            <a:r>
              <a:rPr lang="pt-BR" sz="1800" b="1" dirty="0"/>
              <a:t> binárias: 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Is_Spouse</a:t>
            </a:r>
            <a:r>
              <a:rPr lang="pt-BR" sz="1800" dirty="0"/>
              <a:t>: Yes/No →1 / 0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Reco_Insurance_Type</a:t>
            </a:r>
            <a:r>
              <a:rPr lang="pt-BR" sz="1800" dirty="0"/>
              <a:t>: Individual/Joint → 1 / 0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Accomodation_Type</a:t>
            </a:r>
            <a:r>
              <a:rPr lang="pt-BR" sz="1800" dirty="0"/>
              <a:t>: </a:t>
            </a:r>
            <a:r>
              <a:rPr lang="pt-BR" sz="1800" dirty="0" err="1"/>
              <a:t>Owned</a:t>
            </a:r>
            <a:r>
              <a:rPr lang="pt-BR" sz="1800" dirty="0"/>
              <a:t>/</a:t>
            </a:r>
            <a:r>
              <a:rPr lang="pt-BR" sz="1800" dirty="0" err="1"/>
              <a:t>Rented</a:t>
            </a:r>
            <a:r>
              <a:rPr lang="pt-BR" sz="1800" dirty="0"/>
              <a:t> → 0 / 1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 dirty="0" err="1"/>
              <a:t>Feature</a:t>
            </a:r>
            <a:r>
              <a:rPr lang="pt-BR" sz="1800" b="1" dirty="0"/>
              <a:t> </a:t>
            </a:r>
            <a:r>
              <a:rPr lang="pt-BR" sz="1800" b="1" dirty="0" err="1"/>
              <a:t>engineer</a:t>
            </a:r>
            <a:r>
              <a:rPr lang="pt-BR" sz="1800" b="1" dirty="0"/>
              <a:t>: 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/>
              <a:t>Criação de uma nova </a:t>
            </a:r>
            <a:r>
              <a:rPr lang="pt-BR" sz="1800" dirty="0" err="1"/>
              <a:t>feature</a:t>
            </a:r>
            <a:r>
              <a:rPr lang="pt-BR" sz="1800" dirty="0"/>
              <a:t> chamada </a:t>
            </a:r>
            <a:r>
              <a:rPr lang="pt-BR" sz="1800" dirty="0" err="1"/>
              <a:t>Age_Gap</a:t>
            </a:r>
            <a:r>
              <a:rPr lang="pt-BR" sz="1800" dirty="0"/>
              <a:t> </a:t>
            </a:r>
            <a:endParaRPr sz="1800" dirty="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 dirty="0" err="1"/>
              <a:t>Age_Gap</a:t>
            </a:r>
            <a:r>
              <a:rPr lang="pt-BR" sz="1800" dirty="0"/>
              <a:t> = </a:t>
            </a:r>
            <a:r>
              <a:rPr lang="pt-BR" sz="1800" dirty="0" err="1"/>
              <a:t>Upper_age</a:t>
            </a:r>
            <a:r>
              <a:rPr lang="pt-BR" sz="1800" dirty="0"/>
              <a:t> - </a:t>
            </a:r>
            <a:r>
              <a:rPr lang="pt-BR" sz="1800" dirty="0" err="1"/>
              <a:t>Lower_Age</a:t>
            </a:r>
            <a:endParaRPr sz="18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 dirty="0"/>
              <a:t>Dados nulos:</a:t>
            </a:r>
            <a:endParaRPr sz="1800" b="1" dirty="0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Holding_Policy_Type</a:t>
            </a:r>
            <a:r>
              <a:rPr lang="pt-BR" sz="1800" dirty="0"/>
              <a:t>: Nulo → Zero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Holding_Policy_Duration</a:t>
            </a:r>
            <a:r>
              <a:rPr lang="pt-BR" sz="1800" dirty="0"/>
              <a:t>: Nulo → Zero</a:t>
            </a:r>
            <a:endParaRPr sz="1800" dirty="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 dirty="0" err="1"/>
              <a:t>Health_Indicator</a:t>
            </a:r>
            <a:r>
              <a:rPr lang="pt-BR" sz="1800" dirty="0"/>
              <a:t>: Nulo → Moda</a:t>
            </a:r>
            <a:endParaRPr sz="1800" dirty="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030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 dirty="0"/>
              <a:t>Tipo de dado: </a:t>
            </a:r>
            <a:endParaRPr sz="120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Holding_Policy_Duration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 </a:t>
            </a:r>
            <a:endParaRPr sz="120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dirty="0"/>
              <a:t>Transformação "14+" →"15"</a:t>
            </a:r>
            <a:endParaRPr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City_Code</a:t>
            </a:r>
            <a:r>
              <a:rPr lang="pt-BR" sz="1200" dirty="0"/>
              <a:t>: </a:t>
            </a:r>
            <a:r>
              <a:rPr lang="pt-BR" sz="1200" dirty="0" err="1"/>
              <a:t>object</a:t>
            </a:r>
            <a:r>
              <a:rPr lang="pt-BR" sz="1200" dirty="0"/>
              <a:t> → int64</a:t>
            </a:r>
            <a:endParaRPr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Reco_Policy_Premium</a:t>
            </a:r>
            <a:r>
              <a:rPr lang="pt-BR" sz="1200" dirty="0"/>
              <a:t>: float64 → int64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00" b="1" dirty="0"/>
              <a:t>Agrupamento de variáveis em </a:t>
            </a:r>
            <a:r>
              <a:rPr lang="pt-BR" sz="1200" b="1" dirty="0" err="1"/>
              <a:t>bins</a:t>
            </a:r>
            <a:r>
              <a:rPr lang="pt-BR" sz="1200" b="1" dirty="0"/>
              <a:t> e tratamento com </a:t>
            </a:r>
            <a:r>
              <a:rPr lang="pt-BR" sz="1200" b="1" dirty="0" err="1"/>
              <a:t>OneHotEncoder</a:t>
            </a:r>
            <a:r>
              <a:rPr lang="pt-BR" sz="1200" b="1" dirty="0"/>
              <a:t>:</a:t>
            </a:r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Health_Indicator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Reco_Policy_Groups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City_Group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Region_Group</a:t>
            </a:r>
            <a:endParaRPr lang="pt-BR" sz="120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00" dirty="0" err="1"/>
              <a:t>Holding_Policy_Type</a:t>
            </a:r>
            <a:r>
              <a:rPr lang="pt-BR" sz="1200" dirty="0"/>
              <a:t> (somente </a:t>
            </a:r>
            <a:r>
              <a:rPr lang="pt-BR" sz="1200" dirty="0" err="1"/>
              <a:t>OneHotEncoder</a:t>
            </a:r>
            <a:r>
              <a:rPr lang="pt-BR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2662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/>
              <a:t>Encoding de features binárias: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Is_Spouse: Yes/No →1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Reco_Insurance_Type: Individual/Joint → 1 / 0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Accomodation_Type: Owned/Rented → 0 / 1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Feature engineer: 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Criação de uma nova feature chamada Age_Gap </a:t>
            </a:r>
            <a:endParaRPr sz="1800"/>
          </a:p>
          <a:p>
            <a:pPr marL="914400" lvl="1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sz="1800"/>
              <a:t>Age_Gap = Upper_age - Lower_Age</a:t>
            </a:r>
            <a:endParaRPr sz="18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 b="1"/>
              <a:t>Dados nulos:</a:t>
            </a:r>
            <a:endParaRPr sz="1800" b="1"/>
          </a:p>
          <a:p>
            <a:pPr marL="457200" lvl="0" indent="-308610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Holding_Policy_Type: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Holding_Policy_Duration: Nulo → Zero</a:t>
            </a:r>
            <a:endParaRPr sz="1800"/>
          </a:p>
          <a:p>
            <a:pPr marL="457200" lvl="0" indent="-308610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BR" sz="1800"/>
              <a:t>Health_Indicator: Nulo → Moda</a:t>
            </a:r>
            <a:endParaRPr sz="1800"/>
          </a:p>
        </p:txBody>
      </p:sp>
      <p:sp>
        <p:nvSpPr>
          <p:cNvPr id="237" name="Google Shape;237;p37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" b="1" dirty="0"/>
              <a:t>Tipo de dado: </a:t>
            </a:r>
            <a:endParaRPr sz="1250" b="1" dirty="0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Holding_Policy_Duration</a:t>
            </a:r>
            <a:r>
              <a:rPr lang="pt-BR" sz="1250" dirty="0"/>
              <a:t>: </a:t>
            </a:r>
            <a:r>
              <a:rPr lang="pt-BR" sz="1250" dirty="0" err="1"/>
              <a:t>object</a:t>
            </a:r>
            <a:r>
              <a:rPr lang="pt-BR" sz="1250" dirty="0"/>
              <a:t> → int64 </a:t>
            </a:r>
            <a:endParaRPr sz="1250" dirty="0"/>
          </a:p>
          <a:p>
            <a:pPr marL="914400" lvl="1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○"/>
            </a:pPr>
            <a:r>
              <a:rPr lang="pt-BR" sz="1250" dirty="0"/>
              <a:t>Transformação "14+" →"15"</a:t>
            </a:r>
            <a:endParaRPr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City_Code</a:t>
            </a:r>
            <a:r>
              <a:rPr lang="pt-BR" sz="1250" dirty="0"/>
              <a:t>: </a:t>
            </a:r>
            <a:r>
              <a:rPr lang="pt-BR" sz="1250" dirty="0" err="1"/>
              <a:t>object</a:t>
            </a:r>
            <a:r>
              <a:rPr lang="pt-BR" sz="1250" dirty="0"/>
              <a:t> → int64</a:t>
            </a:r>
            <a:endParaRPr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Reco_Policy_Premium</a:t>
            </a:r>
            <a:r>
              <a:rPr lang="pt-BR" sz="1250" dirty="0"/>
              <a:t>: float64 → int64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250" b="1" dirty="0"/>
              <a:t>Agrupamento de variáveis em </a:t>
            </a:r>
            <a:r>
              <a:rPr lang="pt-BR" sz="1250" b="1" dirty="0" err="1"/>
              <a:t>bins</a:t>
            </a:r>
            <a:r>
              <a:rPr lang="pt-BR" sz="1250" b="1" dirty="0"/>
              <a:t> e tratamento com </a:t>
            </a:r>
            <a:r>
              <a:rPr lang="pt-BR" sz="1250" b="1" dirty="0" err="1"/>
              <a:t>OneHotEncoder</a:t>
            </a:r>
            <a:r>
              <a:rPr lang="pt-BR" sz="1250" b="1" dirty="0"/>
              <a:t>:</a:t>
            </a:r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Health_Indicator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Reco_Policy_Groups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City_Group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Region_Group</a:t>
            </a:r>
            <a:endParaRPr lang="pt-BR" sz="1250" dirty="0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 dirty="0" err="1"/>
              <a:t>Holding_Policy_Type</a:t>
            </a:r>
            <a:r>
              <a:rPr lang="pt-BR" sz="1250" dirty="0"/>
              <a:t> (somente </a:t>
            </a:r>
            <a:r>
              <a:rPr lang="pt-BR" sz="1250" dirty="0" err="1"/>
              <a:t>OneHotEncoder</a:t>
            </a:r>
            <a:r>
              <a:rPr lang="pt-BR" sz="1250" dirty="0"/>
              <a:t>)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250" b="1" dirty="0"/>
              <a:t>Remoção dos outliers de </a:t>
            </a:r>
            <a:r>
              <a:rPr lang="pt-BR" sz="1250" b="1" dirty="0" err="1"/>
              <a:t>Reco_Policy_Premium</a:t>
            </a:r>
            <a:endParaRPr lang="pt-BR" sz="1250" b="1" dirty="0"/>
          </a:p>
        </p:txBody>
      </p:sp>
    </p:spTree>
    <p:extLst>
      <p:ext uri="{BB962C8B-B14F-4D97-AF65-F5344CB8AC3E}">
        <p14:creationId xmlns:p14="http://schemas.microsoft.com/office/powerpoint/2010/main" val="243371987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Preparação da base de dados</a:t>
            </a:r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body" idx="1"/>
          </p:nvPr>
        </p:nvSpPr>
        <p:spPr>
          <a:xfrm>
            <a:off x="311700" y="11537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50" b="1"/>
              <a:t>Scaling e rebalanceamento de dataset:</a:t>
            </a:r>
            <a:endParaRPr sz="1250" b="1"/>
          </a:p>
          <a:p>
            <a:pPr marL="457200" lvl="0" indent="-307975" algn="l" rtl="0">
              <a:spcBef>
                <a:spcPts val="1200"/>
              </a:spcBef>
              <a:spcAft>
                <a:spcPts val="0"/>
              </a:spcAft>
              <a:buSzPts val="1250"/>
              <a:buChar char="●"/>
            </a:pPr>
            <a:r>
              <a:rPr lang="pt-BR" sz="1250"/>
              <a:t>RobustScaler como estratégia de scaling</a:t>
            </a:r>
            <a:endParaRPr sz="1250" b="1"/>
          </a:p>
          <a:p>
            <a:pPr marL="457200" lvl="0" indent="-307975" algn="l" rtl="0"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pt-BR" sz="1250"/>
              <a:t>Utilização do RandomOverSampling do método de variáveis ​​de destino e o Borderline SMOTE, para oversampling.</a:t>
            </a:r>
            <a:endParaRPr sz="1250"/>
          </a:p>
        </p:txBody>
      </p:sp>
      <p:graphicFrame>
        <p:nvGraphicFramePr>
          <p:cNvPr id="244" name="Google Shape;244;p38"/>
          <p:cNvGraphicFramePr/>
          <p:nvPr/>
        </p:nvGraphicFramePr>
        <p:xfrm>
          <a:off x="473625" y="2314575"/>
          <a:ext cx="8358675" cy="2598738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969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89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33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Dataset name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Description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original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The original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create_age_gap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datasets substituting 'upper age' with an 'age_gap' feature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numeric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Dataset converted to numeric data only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categoricals_binned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Numeric dataset, but now with the categorical features binned in limited values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one_hot_encoded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categoricals_binned, but now with the features one hot encoded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outliers_removed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one_hot_encoded, but with the outliers in Reco_Policy_Premium removed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one_hot_encoded_rescaled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one_hot_encoded, but with the outliers in rebalanced using the Robust Scaler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oversampled+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one_hot_encoded_rescaled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oversampled-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outliers_removed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smoted+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one_hot_encoded_rescaled using the BorderlineSMOTE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smoted-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Same as outliers_removed using the random oversampler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using the BorderlineSMOTE for rebalance the dataset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Treinamento e validação dos modelos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Método de comparação</a:t>
            </a:r>
            <a:endParaRPr/>
          </a:p>
        </p:txBody>
      </p:sp>
      <p:sp>
        <p:nvSpPr>
          <p:cNvPr id="255" name="Google Shape;255;p40"/>
          <p:cNvSpPr txBox="1">
            <a:spLocks noGrp="1"/>
          </p:cNvSpPr>
          <p:nvPr>
            <p:ph type="body" idx="4294967295"/>
          </p:nvPr>
        </p:nvSpPr>
        <p:spPr>
          <a:xfrm>
            <a:off x="311700" y="848975"/>
            <a:ext cx="8463000" cy="5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sz="1500"/>
              <a:t>Foram feitas comparações tanto em relação aos modelos quanto aos datasets. </a:t>
            </a:r>
            <a:endParaRPr sz="1500"/>
          </a:p>
        </p:txBody>
      </p:sp>
      <p:sp>
        <p:nvSpPr>
          <p:cNvPr id="256" name="Google Shape;256;p40"/>
          <p:cNvSpPr txBox="1">
            <a:spLocks noGrp="1"/>
          </p:cNvSpPr>
          <p:nvPr>
            <p:ph type="body" idx="4294967295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Modelos comparados: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KNN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Naive Bayes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SVM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Decision Trees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Extra Trees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Randon Forest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AdaBoost</a:t>
            </a:r>
            <a:endParaRPr b="1"/>
          </a:p>
        </p:txBody>
      </p:sp>
      <p:sp>
        <p:nvSpPr>
          <p:cNvPr id="257" name="Google Shape;257;p40"/>
          <p:cNvSpPr txBox="1">
            <a:spLocks noGrp="1"/>
          </p:cNvSpPr>
          <p:nvPr>
            <p:ph type="body" idx="4294967295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 sz="1400"/>
              <a:t>Dataset comparados: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Numeric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Categoricals_binned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One_hot_encoded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Outliers_removed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One_hot_encoded_rescaled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Oversampled+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Oversampled-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Smoted+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Smoted-</a:t>
            </a:r>
            <a:endParaRPr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highlight>
                <a:srgbClr val="FFFF00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b="1">
              <a:highlight>
                <a:srgbClr val="FFFF00"/>
              </a:highlight>
            </a:endParaRPr>
          </a:p>
        </p:txBody>
      </p:sp>
      <p:sp>
        <p:nvSpPr>
          <p:cNvPr id="258" name="Google Shape;258;p40"/>
          <p:cNvSpPr txBox="1">
            <a:spLocks noGrp="1"/>
          </p:cNvSpPr>
          <p:nvPr>
            <p:ph type="body" idx="4294967295"/>
          </p:nvPr>
        </p:nvSpPr>
        <p:spPr>
          <a:xfrm>
            <a:off x="311700" y="3973175"/>
            <a:ext cx="8463000" cy="6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500"/>
              </a:spcAft>
              <a:buNone/>
            </a:pPr>
            <a:r>
              <a:rPr lang="pt-BR" sz="1500"/>
              <a:t>Após teste inicial com cada modelo e cada dataset, foram escolhidos os três modelos com melhores métricas para refinamento.</a:t>
            </a:r>
            <a:endParaRPr sz="15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Analisando os resultados</a:t>
            </a:r>
            <a:endParaRPr/>
          </a:p>
        </p:txBody>
      </p:sp>
      <p:graphicFrame>
        <p:nvGraphicFramePr>
          <p:cNvPr id="264" name="Google Shape;264;p41"/>
          <p:cNvGraphicFramePr/>
          <p:nvPr/>
        </p:nvGraphicFramePr>
        <p:xfrm>
          <a:off x="42863" y="942975"/>
          <a:ext cx="9058275" cy="2627950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1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0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40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54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numeric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categoricals_binned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one_hot_encoded_rescaled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outliers_removed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KNN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713.107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709.348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709.421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714.679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711.671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620.337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612.765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615.133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651.036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Naive Bayes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749.122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749.859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749.367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725.169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750.774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529.834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534.287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735.051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634.644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SVM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760.388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523.806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506.463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669.177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505.067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Decision Tree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664.095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638.840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642.304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642.206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645.001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730.800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732.454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682.478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730.237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749.687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737.035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719.761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833.425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833.730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758.404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786.722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755.558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749.220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749.775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832.407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829.640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770.783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805.545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759.440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759.907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759.882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760.238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562.060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557.643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756.028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817.929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65" name="Google Shape;265;p41"/>
          <p:cNvSpPr txBox="1">
            <a:spLocks noGrp="1"/>
          </p:cNvSpPr>
          <p:nvPr>
            <p:ph type="body" idx="4294967295"/>
          </p:nvPr>
        </p:nvSpPr>
        <p:spPr>
          <a:xfrm>
            <a:off x="6900" y="3744575"/>
            <a:ext cx="84630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Resultados apresentados:</a:t>
            </a:r>
            <a:endParaRPr sz="1500"/>
          </a:p>
          <a:p>
            <a:pPr marL="457200" lvl="0" indent="-323850" algn="l" rtl="0">
              <a:spcBef>
                <a:spcPts val="50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Média de cross validation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Scoring: Acurácia</a:t>
            </a:r>
            <a:endParaRPr sz="15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Analisando os resultados</a:t>
            </a:r>
            <a:endParaRPr/>
          </a:p>
        </p:txBody>
      </p:sp>
      <p:graphicFrame>
        <p:nvGraphicFramePr>
          <p:cNvPr id="271" name="Google Shape;271;p42"/>
          <p:cNvGraphicFramePr/>
          <p:nvPr/>
        </p:nvGraphicFramePr>
        <p:xfrm>
          <a:off x="42863" y="942975"/>
          <a:ext cx="9058275" cy="2627950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103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1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8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209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26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30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60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740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254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numeric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categoricals_binned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one_hot_encoded_rescaled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outliers_removed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oversampled-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smoted+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800" b="1"/>
                        <a:t>smoted-</a:t>
                      </a:r>
                      <a:endParaRPr sz="8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KNN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713.107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709.348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709.421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714.679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711.671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620.337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612.765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615.133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651.036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Naive Bayes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749.122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749.859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749.367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725.169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750.774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529.834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534.287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735.051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634.644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SVM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760.373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760.388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523.806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506.463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669.177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505.067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Decision Tree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664.095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638.840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642.304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642.206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645.001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730.800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732.454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682.478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730.237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749.687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737.035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720.943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719.761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833.425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833.730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758.404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786.722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755.558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749.220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748.459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749.775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832.407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829.640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770.783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805.545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6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759.440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759.907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759.858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759.882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760.238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562.060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557.643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756.028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817.929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72" name="Google Shape;272;p42"/>
          <p:cNvSpPr txBox="1">
            <a:spLocks noGrp="1"/>
          </p:cNvSpPr>
          <p:nvPr>
            <p:ph type="body" idx="4294967295"/>
          </p:nvPr>
        </p:nvSpPr>
        <p:spPr>
          <a:xfrm>
            <a:off x="6900" y="3744575"/>
            <a:ext cx="8463000" cy="12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Escolha de três diferentes modelos para refinamento:</a:t>
            </a:r>
            <a:endParaRPr sz="1500"/>
          </a:p>
          <a:p>
            <a:pPr marL="457200" lvl="0" indent="-323850" algn="l" rtl="0">
              <a:spcBef>
                <a:spcPts val="50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Extra Trees with the 'oversampled-' dataset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Random Forest with the 'oversampled+' dataset</a:t>
            </a:r>
            <a:endParaRPr sz="15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AdaBoost with the 'smoted-' dataset</a:t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44" dirty="0"/>
              <a:t>Fonte: </a:t>
            </a:r>
            <a:r>
              <a:rPr lang="pt-BR" sz="1644" dirty="0" err="1"/>
              <a:t>Kaggle</a:t>
            </a:r>
            <a:endParaRPr sz="1644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11700" y="1889633"/>
            <a:ext cx="8463000" cy="26156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Uma apólice de seguro de saúde é recomendada a um potencial cliente quando ele acessa um site de seguros.</a:t>
            </a: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endParaRPr lang="pt-BR" sz="2000"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pt-BR" sz="2000" dirty="0"/>
              <a:t>Se a pessoa optar por preencher um formulário para se inscrever, é considerada um resultado positivo e classificado como lead (cliente interessado). </a:t>
            </a:r>
          </a:p>
        </p:txBody>
      </p:sp>
    </p:spTree>
    <p:extLst>
      <p:ext uri="{BB962C8B-B14F-4D97-AF65-F5344CB8AC3E}">
        <p14:creationId xmlns:p14="http://schemas.microsoft.com/office/powerpoint/2010/main" val="1745704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 Trees</a:t>
            </a:r>
            <a:endParaRPr/>
          </a:p>
        </p:txBody>
      </p:sp>
      <p:sp>
        <p:nvSpPr>
          <p:cNvPr id="278" name="Google Shape;278;p43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556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oversampled-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0.833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0.90</a:t>
            </a:r>
            <a:endParaRPr sz="1529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279" name="Google Shape;279;p43"/>
          <p:cNvGraphicFramePr/>
          <p:nvPr/>
        </p:nvGraphicFramePr>
        <p:xfrm>
          <a:off x="381000" y="3539500"/>
          <a:ext cx="8386750" cy="125412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7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77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Extra Trees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0.87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7581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7640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80" name="Google Shape;2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300" y="362375"/>
            <a:ext cx="4314750" cy="3063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Extra Trees</a:t>
            </a:r>
            <a:endParaRPr/>
          </a:p>
        </p:txBody>
      </p:sp>
      <p:sp>
        <p:nvSpPr>
          <p:cNvPr id="286" name="Google Shape;286;p44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556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oversampled-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0.833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0.90</a:t>
            </a:r>
            <a:endParaRPr sz="1529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87" name="Google Shape;28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4425" y="333925"/>
            <a:ext cx="3286125" cy="477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Random Forest</a:t>
            </a:r>
            <a:endParaRPr/>
          </a:p>
        </p:txBody>
      </p:sp>
      <p:sp>
        <p:nvSpPr>
          <p:cNvPr id="293" name="Google Shape;293;p45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3641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oversampled+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0.832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oob_score=True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0.91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294" name="Google Shape;294;p45"/>
          <p:cNvGraphicFramePr/>
          <p:nvPr/>
        </p:nvGraphicFramePr>
        <p:xfrm>
          <a:off x="371475" y="3686175"/>
          <a:ext cx="8403200" cy="125412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747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6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Random Forest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>
                          <a:latin typeface="Roboto"/>
                          <a:ea typeface="Roboto"/>
                          <a:cs typeface="Roboto"/>
                          <a:sym typeface="Roboto"/>
                        </a:rPr>
                        <a:t>0.88</a:t>
                      </a:r>
                      <a:endParaRPr sz="10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7790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15470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95" name="Google Shape;295;p45"/>
          <p:cNvPicPr preferRelativeResize="0"/>
          <p:nvPr/>
        </p:nvPicPr>
        <p:blipFill rotWithShape="1">
          <a:blip r:embed="rId3">
            <a:alphaModFix/>
          </a:blip>
          <a:srcRect t="3688"/>
          <a:stretch/>
        </p:blipFill>
        <p:spPr>
          <a:xfrm>
            <a:off x="3940447" y="486200"/>
            <a:ext cx="4834229" cy="311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Random Forest</a:t>
            </a:r>
            <a:endParaRPr/>
          </a:p>
        </p:txBody>
      </p:sp>
      <p:sp>
        <p:nvSpPr>
          <p:cNvPr id="301" name="Google Shape;301;p46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3641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</a:t>
            </a:r>
            <a:r>
              <a:rPr lang="pt-BR" sz="1500"/>
              <a:t>oversampled+</a:t>
            </a:r>
            <a:r>
              <a:rPr lang="pt-BR" sz="1400"/>
              <a:t>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0.832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max_depth=50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n_estimators=1000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n_jobs=-1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oob_score=True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0.91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2" name="Google Shape;30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0199" y="138375"/>
            <a:ext cx="3168450" cy="483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AdaBoost</a:t>
            </a:r>
            <a:endParaRPr/>
          </a:p>
        </p:txBody>
      </p:sp>
      <p:sp>
        <p:nvSpPr>
          <p:cNvPr id="308" name="Google Shape;308;p47"/>
          <p:cNvSpPr txBox="1">
            <a:spLocks noGrp="1"/>
          </p:cNvSpPr>
          <p:nvPr>
            <p:ph type="body" idx="4294967295"/>
          </p:nvPr>
        </p:nvSpPr>
        <p:spPr>
          <a:xfrm>
            <a:off x="311700" y="1001375"/>
            <a:ext cx="4184100" cy="31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1"/>
              <a:t>Dataset:</a:t>
            </a:r>
            <a:r>
              <a:rPr lang="pt-BR" sz="1400"/>
              <a:t> 'smoted-'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Ponto de partida: </a:t>
            </a:r>
            <a:r>
              <a:rPr lang="pt-BR" sz="1787" b="1">
                <a:solidFill>
                  <a:schemeClr val="accent4"/>
                </a:solidFill>
              </a:rPr>
              <a:t>0.817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 b="1"/>
              <a:t>Ajustes realizados com objetivo de melhorar acurácia:</a:t>
            </a:r>
            <a:endParaRPr sz="1400" b="1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Utilização de grid search para encontrar os melhores valores para os hiperparametros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n_estimators=600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random_state=1216</a:t>
            </a:r>
            <a:endParaRPr sz="1400"/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529" b="1"/>
              <a:t>Resultado após refinamento: </a:t>
            </a:r>
            <a:r>
              <a:rPr lang="pt-BR" sz="1787" b="1">
                <a:solidFill>
                  <a:schemeClr val="accent4"/>
                </a:solidFill>
              </a:rPr>
              <a:t>0.80</a:t>
            </a:r>
            <a:endParaRPr sz="1787" b="1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5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309" name="Google Shape;309;p47"/>
          <p:cNvGraphicFramePr/>
          <p:nvPr/>
        </p:nvGraphicFramePr>
        <p:xfrm>
          <a:off x="387900" y="3752850"/>
          <a:ext cx="8348675" cy="1252855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73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3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AdaBoost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Recall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f1-score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Support</a:t>
                      </a:r>
                      <a:endParaRPr sz="10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0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7581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0.78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7640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14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Accuracy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Macro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Weighted avg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0.80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15221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F0F8927C-49D1-44E2-A9FB-784D4CA85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Comparação final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2C50B7B-89D4-4CC3-93AD-8F8060ACD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38" y="1420499"/>
            <a:ext cx="8840123" cy="302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82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55" dirty="0"/>
              <a:t>Classificação de leads de plano de saúde</a:t>
            </a:r>
            <a:endParaRPr sz="2755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dirty="0" err="1"/>
              <a:t>Insurance</a:t>
            </a:r>
            <a:r>
              <a:rPr lang="pt-BR" sz="2200" dirty="0"/>
              <a:t> Lead </a:t>
            </a:r>
            <a:r>
              <a:rPr lang="pt-BR" sz="2200" dirty="0" err="1"/>
              <a:t>Prediction</a:t>
            </a:r>
            <a:r>
              <a:rPr lang="pt-BR" sz="2200" dirty="0"/>
              <a:t> </a:t>
            </a:r>
            <a:r>
              <a:rPr lang="pt-BR" sz="2200" dirty="0" err="1"/>
              <a:t>Raw</a:t>
            </a:r>
            <a:r>
              <a:rPr lang="pt-BR" sz="2200" dirty="0"/>
              <a:t> Data</a:t>
            </a:r>
            <a:endParaRPr sz="2200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4294967295"/>
          </p:nvPr>
        </p:nvSpPr>
        <p:spPr>
          <a:xfrm>
            <a:off x="369300" y="1849587"/>
            <a:ext cx="8463000" cy="35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Classificação binária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Dados tabulares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Classe de resultado positivo → Lead →  1</a:t>
            </a:r>
            <a:endParaRPr sz="2400" dirty="0"/>
          </a:p>
          <a:p>
            <a:pPr marL="457200" lvl="0" indent="-32067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pt-BR" sz="2400" dirty="0"/>
              <a:t>Classe de resultado negativo → 0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3582748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Instâncias do dataset e seus atributos</a:t>
            </a:r>
            <a:endParaRPr/>
          </a:p>
        </p:txBody>
      </p:sp>
      <p:graphicFrame>
        <p:nvGraphicFramePr>
          <p:cNvPr id="103" name="Google Shape;103;p16"/>
          <p:cNvGraphicFramePr/>
          <p:nvPr>
            <p:extLst>
              <p:ext uri="{D42A27DB-BD31-4B8C-83A1-F6EECF244321}">
                <p14:modId xmlns:p14="http://schemas.microsoft.com/office/powerpoint/2010/main" val="1796813884"/>
              </p:ext>
            </p:extLst>
          </p:nvPr>
        </p:nvGraphicFramePr>
        <p:xfrm>
          <a:off x="208300" y="1654475"/>
          <a:ext cx="8669800" cy="2809481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Variable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Dtype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Accomodation_Type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Reco_Insurance_Type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Upper_Age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Maximum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Minimum age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If the customers are married to each other (in case of joint insurance)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Health_Indicator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values for health of the customer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39191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Holding_Policy_Duration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Duration (in years) of holding policy (a policy that customer has already subscribed to with the company)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30631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object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Holding_Policy_Type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30631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Reco_Policy_Cat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Premium for the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float64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>
            <p:extLst>
              <p:ext uri="{D42A27DB-BD31-4B8C-83A1-F6EECF244321}">
                <p14:modId xmlns:p14="http://schemas.microsoft.com/office/powerpoint/2010/main" val="7199215"/>
              </p:ext>
            </p:extLst>
          </p:nvPr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>
            <p:extLst>
              <p:ext uri="{D42A27DB-BD31-4B8C-83A1-F6EECF244321}">
                <p14:modId xmlns:p14="http://schemas.microsoft.com/office/powerpoint/2010/main" val="7819659"/>
              </p:ext>
            </p:extLst>
          </p:nvPr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/>
                        <a:t>30631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9113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de dados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84630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dirty="0"/>
              <a:t>Instâncias do </a:t>
            </a:r>
            <a:r>
              <a:rPr lang="pt-BR" dirty="0" err="1"/>
              <a:t>dataset</a:t>
            </a:r>
            <a:r>
              <a:rPr lang="pt-BR" dirty="0"/>
              <a:t> e seus atributos</a:t>
            </a:r>
            <a:endParaRPr dirty="0"/>
          </a:p>
        </p:txBody>
      </p:sp>
      <p:graphicFrame>
        <p:nvGraphicFramePr>
          <p:cNvPr id="110" name="Google Shape;110;p17"/>
          <p:cNvGraphicFramePr/>
          <p:nvPr/>
        </p:nvGraphicFramePr>
        <p:xfrm>
          <a:off x="208300" y="1654475"/>
          <a:ext cx="8669800" cy="2817047"/>
        </p:xfrm>
        <a:graphic>
          <a:graphicData uri="http://schemas.openxmlformats.org/drawingml/2006/table">
            <a:tbl>
              <a:tblPr>
                <a:noFill/>
                <a:tableStyleId>{CA25442B-8716-42C6-94E9-A3D14114B225}</a:tableStyleId>
              </a:tblPr>
              <a:tblGrid>
                <a:gridCol w="1675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16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7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50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82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Variable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/>
                        <a:t>Definition</a:t>
                      </a:r>
                      <a:endParaRPr sz="9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Non-Null</a:t>
                      </a:r>
                      <a:endParaRPr sz="1000" b="1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 err="1"/>
                        <a:t>Dtype</a:t>
                      </a:r>
                      <a:endParaRPr sz="1000" b="1" dirty="0"/>
                    </a:p>
                  </a:txBody>
                  <a:tcPr marL="28575" marR="28575" marT="19050" marB="19050" anchor="ctr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6004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City_Code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City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Region_Code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Code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Region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Accomodation_Type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Customer Owns or Rents the house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Reco_Insurance_Type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Joint </a:t>
                      </a:r>
                      <a:r>
                        <a:rPr lang="pt-BR" sz="900" dirty="0" err="1"/>
                        <a:t>or</a:t>
                      </a:r>
                      <a:r>
                        <a:rPr lang="pt-BR" sz="900" dirty="0"/>
                        <a:t> Individual </a:t>
                      </a:r>
                      <a:r>
                        <a:rPr lang="pt-BR" sz="900" dirty="0" err="1"/>
                        <a:t>type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Upper_Age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Maximum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Lower_Age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Minimum</a:t>
                      </a:r>
                      <a:r>
                        <a:rPr lang="pt-BR" sz="900" dirty="0"/>
                        <a:t> age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Is_Spouse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If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customers</a:t>
                      </a:r>
                      <a:r>
                        <a:rPr lang="pt-BR" sz="900" dirty="0"/>
                        <a:t> are </a:t>
                      </a:r>
                      <a:r>
                        <a:rPr lang="pt-BR" sz="900" dirty="0" err="1"/>
                        <a:t>married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each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other</a:t>
                      </a:r>
                      <a:r>
                        <a:rPr lang="pt-BR" sz="900" dirty="0"/>
                        <a:t> (in case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joint </a:t>
                      </a:r>
                      <a:r>
                        <a:rPr lang="pt-BR" sz="900" dirty="0" err="1"/>
                        <a:t>insurance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50882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Health_Indicator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Encoded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values</a:t>
                      </a:r>
                      <a:r>
                        <a:rPr lang="pt-BR" sz="900" dirty="0"/>
                        <a:t> for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39191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4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Holding_Policy_Duration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Duration</a:t>
                      </a:r>
                      <a:r>
                        <a:rPr lang="pt-BR" sz="900" dirty="0"/>
                        <a:t> (in </a:t>
                      </a:r>
                      <a:r>
                        <a:rPr lang="pt-BR" sz="900" dirty="0" err="1"/>
                        <a:t>years</a:t>
                      </a:r>
                      <a:r>
                        <a:rPr lang="pt-BR" sz="900" dirty="0"/>
                        <a:t>) </a:t>
                      </a:r>
                      <a:r>
                        <a:rPr lang="pt-BR" sz="900" dirty="0" err="1"/>
                        <a:t>of</a:t>
                      </a:r>
                      <a:r>
                        <a:rPr lang="pt-BR" sz="900" dirty="0"/>
                        <a:t> holding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(a </a:t>
                      </a:r>
                      <a:r>
                        <a:rPr lang="pt-BR" sz="900" dirty="0" err="1"/>
                        <a:t>policy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that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customer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has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already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subscribed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to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with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company</a:t>
                      </a:r>
                      <a:r>
                        <a:rPr lang="pt-BR" sz="900" dirty="0"/>
                        <a:t>)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 dirty="0"/>
                        <a:t>30631</a:t>
                      </a:r>
                      <a:endParaRPr sz="1000" b="1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 err="1"/>
                        <a:t>object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Holding_Policy_Type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Type of holding policy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b="1"/>
                        <a:t>30631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 err="1"/>
                        <a:t>Reco_Policy_Cat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Encoded value for recommended health insurance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41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Reco_Policy_Premium Annual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dirty="0"/>
                        <a:t>Premium for </a:t>
                      </a:r>
                      <a:r>
                        <a:rPr lang="pt-BR" sz="900" dirty="0" err="1"/>
                        <a:t>the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recommended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health</a:t>
                      </a:r>
                      <a:r>
                        <a:rPr lang="pt-BR" sz="900" dirty="0"/>
                        <a:t> </a:t>
                      </a:r>
                      <a:r>
                        <a:rPr lang="pt-BR" sz="900" dirty="0" err="1"/>
                        <a:t>insurance</a:t>
                      </a:r>
                      <a:endParaRPr sz="9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float64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82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Response (Target)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/>
                        <a:t>1 or 0 if the customer show interest in the recommended policy or not</a:t>
                      </a:r>
                      <a:endParaRPr sz="9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50882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 dirty="0"/>
                        <a:t>int64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7B7B7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5536596"/>
      </p:ext>
    </p:extLst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2995</Words>
  <Application>Microsoft Office PowerPoint</Application>
  <PresentationFormat>Apresentação na tela (16:9)</PresentationFormat>
  <Paragraphs>796</Paragraphs>
  <Slides>45</Slides>
  <Notes>45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48" baseType="lpstr">
      <vt:lpstr>Roboto</vt:lpstr>
      <vt:lpstr>Arial</vt:lpstr>
      <vt:lpstr>Geometric</vt:lpstr>
      <vt:lpstr>Análise de Leads de Plano de Saúde</vt:lpstr>
      <vt:lpstr>Descrição do problema</vt:lpstr>
      <vt:lpstr>Classificação de leads de plano de saúde Insurance Lead Prediction Raw Data Fonte: Kaggle</vt:lpstr>
      <vt:lpstr>Classificação de leads de plano de saúde Insurance Lead Prediction Raw Data Fonte: Kaggle</vt:lpstr>
      <vt:lpstr>Classificação de leads de plano de saúde Insurance Lead Prediction Raw Data</vt:lpstr>
      <vt:lpstr>Base de dados</vt:lpstr>
      <vt:lpstr>Base de dados</vt:lpstr>
      <vt:lpstr>Base de dados</vt:lpstr>
      <vt:lpstr>Base de dados</vt:lpstr>
      <vt:lpstr>Base de dados</vt:lpstr>
      <vt:lpstr>Base de dados</vt:lpstr>
      <vt:lpstr>Análise exploratória de dados</vt:lpstr>
      <vt:lpstr>Análise de correlação</vt:lpstr>
      <vt:lpstr>Análise de correlação</vt:lpstr>
      <vt:lpstr>Análise de correlação</vt:lpstr>
      <vt:lpstr>Distribuição das variáveis City_code</vt:lpstr>
      <vt:lpstr>Distribuição das variáveis Health_Indicator</vt:lpstr>
      <vt:lpstr>Distribuição das variáveis Holding_Policy_Duration</vt:lpstr>
      <vt:lpstr>Distribuição das variáveis Region_Code </vt:lpstr>
      <vt:lpstr>Distribuição das variáveis Lower_Age</vt:lpstr>
      <vt:lpstr>Distribuição das variáveis Upper_Age</vt:lpstr>
      <vt:lpstr>Distribuição das variáveis Reco_Policy_Cat</vt:lpstr>
      <vt:lpstr>Distribuição das variáveis Reco_Policy_Premium</vt:lpstr>
      <vt:lpstr>Reco_Policy_Premium Outliers</vt:lpstr>
      <vt:lpstr>Mensuração das variáveis categóricas</vt:lpstr>
      <vt:lpstr>Mensuração das variáveis categóricas</vt:lpstr>
      <vt:lpstr>Análise exploratória de dados Principais conclusões</vt:lpstr>
      <vt:lpstr>Análise exploratória de dados Principais conclusões</vt:lpstr>
      <vt:lpstr>Análise exploratória de dados Principais conclusões</vt:lpstr>
      <vt:lpstr>Preparação da base de dados</vt:lpstr>
      <vt:lpstr>Preparação da base de dados</vt:lpstr>
      <vt:lpstr>Preparação da base de dados</vt:lpstr>
      <vt:lpstr>Preparação da base de dados</vt:lpstr>
      <vt:lpstr>Preparação da base de dados</vt:lpstr>
      <vt:lpstr>Preparação da base de dados</vt:lpstr>
      <vt:lpstr>Treinamento e validação dos modelos</vt:lpstr>
      <vt:lpstr>Método de comparação</vt:lpstr>
      <vt:lpstr>Analisando os resultados</vt:lpstr>
      <vt:lpstr>Analisando os resultados</vt:lpstr>
      <vt:lpstr>Extra Trees</vt:lpstr>
      <vt:lpstr>Extra Trees</vt:lpstr>
      <vt:lpstr>Random Forest</vt:lpstr>
      <vt:lpstr>Random Forest</vt:lpstr>
      <vt:lpstr>AdaBoost</vt:lpstr>
      <vt:lpstr>Comparação final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de Leads de Plano de Saúde</dc:title>
  <cp:lastModifiedBy>K</cp:lastModifiedBy>
  <cp:revision>6</cp:revision>
  <dcterms:modified xsi:type="dcterms:W3CDTF">2022-11-22T22:22:44Z</dcterms:modified>
</cp:coreProperties>
</file>